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sldIdLst>
    <p:sldId id="256" r:id="rId3"/>
    <p:sldId id="272" r:id="rId4"/>
    <p:sldId id="863" r:id="rId5"/>
    <p:sldId id="524" r:id="rId6"/>
    <p:sldId id="263" r:id="rId7"/>
    <p:sldId id="264" r:id="rId8"/>
    <p:sldId id="694" r:id="rId9"/>
    <p:sldId id="875" r:id="rId10"/>
    <p:sldId id="877" r:id="rId11"/>
    <p:sldId id="847" r:id="rId12"/>
    <p:sldId id="324" r:id="rId13"/>
    <p:sldId id="784" r:id="rId14"/>
    <p:sldId id="789" r:id="rId15"/>
    <p:sldId id="296" r:id="rId16"/>
    <p:sldId id="843" r:id="rId17"/>
    <p:sldId id="806" r:id="rId18"/>
    <p:sldId id="805" r:id="rId19"/>
    <p:sldId id="869" r:id="rId20"/>
    <p:sldId id="870" r:id="rId21"/>
    <p:sldId id="871" r:id="rId22"/>
    <p:sldId id="258" r:id="rId23"/>
    <p:sldId id="878" r:id="rId24"/>
    <p:sldId id="868" r:id="rId25"/>
    <p:sldId id="879" r:id="rId26"/>
    <p:sldId id="881" r:id="rId27"/>
    <p:sldId id="790" r:id="rId28"/>
    <p:sldId id="874" r:id="rId2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D1ECF7"/>
    <a:srgbClr val="F6F8FC"/>
    <a:srgbClr val="CAE9F6"/>
    <a:srgbClr val="D8EF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29F1743-91E6-4D55-9D15-F3039F802DD2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0D055DC-9B0F-4861-AF61-06F12723D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047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238C96B-16FD-4146-AEA0-C9AB59920A0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053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3ABB0-C0F3-4C73-B156-F6F9B6C6A48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665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FA69D-AFC9-4429-B2BD-65145512F6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60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577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324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1800" y="708025"/>
            <a:ext cx="6302375" cy="3544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FA69D-AFC9-4429-B2BD-65145512F6A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76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988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919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049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074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46B4B-6EAE-4601-A617-AA5D76D292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32560"/>
            <a:ext cx="9144000" cy="1301496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191D83-B6DB-4CAC-8CD4-FD063C1EFF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658367"/>
            <a:ext cx="9144000" cy="4663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San Benito County Water District Groundwater Sustainability Agency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96A88-8ADA-4A94-A700-8C42EA8EE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27C7-B7A0-4922-A440-8EAEBCE64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936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1359EE-639F-4981-841D-BD91DC5511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F1E483-26BC-4694-8E6A-CBE1E6599D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C4F1B-5CEE-4482-9B18-4E25768A3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F794A-7853-4DC5-A855-6527B917D4F1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A93E3-0E10-45BA-A531-43214CD8B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D004E-EAA4-403D-B74D-D49AB52AB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341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68014-C5B0-4D33-BC9D-18615D3FA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4704F-A1BA-4F1E-B997-24A1962E8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497DB-4438-4D91-A5E4-90C52D28C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1214-9DB8-4112-91EB-C1611A08BC89}" type="datetime1">
              <a:rPr lang="en-US" smtClean="0"/>
              <a:t>7/14/2021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3EC53-1A73-4A28-AC6C-08B9BC0C8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FFB83-4656-4CFE-B0FB-1ED09D02C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519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68014-C5B0-4D33-BC9D-18615D3FA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4704F-A1BA-4F1E-B997-24A1962E8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497DB-4438-4D91-A5E4-90C52D28C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F794A-7853-4DC5-A855-6527B917D4F1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3EC53-1A73-4A28-AC6C-08B9BC0C8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FFB83-4656-4CFE-B0FB-1ED09D02C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519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B9C8C-7CEB-4FB6-96E5-FE62B6DBF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5362D-7E6F-4AC8-B660-C1951B6B00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436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46908E-51A1-4D9E-9E26-EBE794530F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6019800" cy="37420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329A5-2619-4CF0-AC65-08127C261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F794A-7853-4DC5-A855-6527B917D4F1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4107A-729C-4EA0-9BA9-D12A74B61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0CC7F8-FDE4-49E2-96EC-B9A942B24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287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20732-27BE-463E-ADD0-FA651FAE6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675F78-4AE1-4F26-AE61-970D82EE1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C46387-D95C-446D-A866-F6290A591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9F8C6D-43E2-4F75-9C17-E240E97C34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E25C1B-7B3F-4B3F-B130-4C85117886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563B2C-2A1B-4C59-AA65-A8B313DF7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F794A-7853-4DC5-A855-6527B917D4F1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F5A631-FA0C-46E8-B095-57AAF57C5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C77043-9484-4193-BE48-527AA950F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44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D49E3-5D9A-4104-8FC2-33B566F63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6BA6C-3E93-462E-8E04-5015A3169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F794A-7853-4DC5-A855-6527B917D4F1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9642A9-ECAE-49C7-9884-39D49EF69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8BD1A9-E1B2-47DC-8F07-09630CA8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07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D48E51-C40E-463F-9E7D-2107E85AF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F794A-7853-4DC5-A855-6527B917D4F1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BC924-DA88-4842-A16B-1CE74DFC1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E9CD4A-7647-488D-83BF-CA48C8AAA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999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C9409-0594-4972-A3EF-DDD807DB7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A84D5-7D0F-4199-BCEA-45BC316A5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94F767-5C2F-4937-B8FC-25C94B5822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C8ECB-494A-4FEB-A450-3FC361685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F794A-7853-4DC5-A855-6527B917D4F1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52EE16-E050-4648-85EB-2E5A72946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73AA47-9DDD-49B5-9A82-27DF9C77A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87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C6CE2-6A39-4A84-AC1A-18EA62E5C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7772B6-06A5-4DCE-AC9B-2FF8F40356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5A61C-8A5B-481A-AC34-BFA00C3CD2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65EE84-6158-4F10-B879-616C635E5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F794A-7853-4DC5-A855-6527B917D4F1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6585D2-6F84-48A2-9B98-B3A8BDD33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E50EDF-E295-4B1E-9297-41527EBDD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3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FE5E-2DB4-450F-A36E-B8F72B7B0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B6785D-052D-44C7-A88C-FE5DF5B660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639B8-6DE2-4F98-8500-767D8CD88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F794A-7853-4DC5-A855-6527B917D4F1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8F0A6-6A5B-46CC-A542-69BA6F8BD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E9FA7-C879-48C2-A061-BCC5D8050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31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FFD6E2-CAEC-46C0-9DAA-CA113B6C4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51A164-5E2E-4D28-8DD9-93AEFF96F2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F9916-7A9A-4578-A8B4-67F22C4F09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F794A-7853-4DC5-A855-6527B917D4F1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4A11D-9F0C-4A98-9324-3B654C386A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23F34-3080-4467-A44F-9E7D163C77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3DCBF-921F-4CAC-AFD7-CC3F4F70CD5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353FBA-19CA-46A4-9FF0-B97D597A7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Brush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94" t="22149" b="17112"/>
          <a:stretch/>
        </p:blipFill>
        <p:spPr>
          <a:xfrm>
            <a:off x="1" y="5038603"/>
            <a:ext cx="12191999" cy="181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2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FFD6E2-CAEC-46C0-9DAA-CA113B6C4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51A164-5E2E-4D28-8DD9-93AEFF96F2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F9916-7A9A-4578-A8B4-67F22C4F09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8BEFD-DE60-479E-BEA5-7188DFFEC722}" type="datetime1">
              <a:rPr lang="en-US" smtClean="0"/>
              <a:t>7/14/2021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4A11D-9F0C-4A98-9324-3B654C386A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23F34-3080-4467-A44F-9E7D163C77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3DCBF-921F-4CAC-AFD7-CC3F4F70CD5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353FBA-19CA-46A4-9FF0-B97D597A7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038603"/>
            <a:ext cx="12191999" cy="1819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50F394-F3E1-401B-A6F5-13CB17C375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480" y="6093008"/>
            <a:ext cx="1972961" cy="555503"/>
          </a:xfrm>
          <a:prstGeom prst="rect">
            <a:avLst/>
          </a:prstGeom>
          <a:effectLst>
            <a:glow rad="304800">
              <a:schemeClr val="bg1">
                <a:alpha val="62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3502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7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E32A8-5C96-4E92-B6B9-AD89D11A99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32559"/>
            <a:ext cx="9144000" cy="1691641"/>
          </a:xfrm>
        </p:spPr>
        <p:txBody>
          <a:bodyPr>
            <a:normAutofit/>
          </a:bodyPr>
          <a:lstStyle/>
          <a:p>
            <a:r>
              <a:rPr lang="en-US" sz="4800" dirty="0"/>
              <a:t>GROUNDWATER MANAGEMENT FEE</a:t>
            </a:r>
            <a:br>
              <a:rPr lang="en-US" sz="4800" dirty="0"/>
            </a:br>
            <a:r>
              <a:rPr lang="en-US" sz="4800" dirty="0"/>
              <a:t>July 14, 2021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E9D254-AB40-4AAC-AF64-D382034865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58367"/>
            <a:ext cx="9144000" cy="466345"/>
          </a:xfrm>
        </p:spPr>
        <p:txBody>
          <a:bodyPr>
            <a:normAutofit/>
          </a:bodyPr>
          <a:lstStyle/>
          <a:p>
            <a:r>
              <a:rPr lang="en-US" dirty="0"/>
              <a:t>North San Benito Groundwater Sustainability Agency</a:t>
            </a:r>
          </a:p>
        </p:txBody>
      </p:sp>
    </p:spTree>
    <p:extLst>
      <p:ext uri="{BB962C8B-B14F-4D97-AF65-F5344CB8AC3E}">
        <p14:creationId xmlns:p14="http://schemas.microsoft.com/office/powerpoint/2010/main" val="3705324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8EB9D-47BA-4903-948B-17F1ADB6B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139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Implementation: Monitoring and Reporting</a:t>
            </a:r>
          </a:p>
        </p:txBody>
      </p:sp>
    </p:spTree>
    <p:extLst>
      <p:ext uri="{BB962C8B-B14F-4D97-AF65-F5344CB8AC3E}">
        <p14:creationId xmlns:p14="http://schemas.microsoft.com/office/powerpoint/2010/main" val="3287671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4383" y="3558947"/>
            <a:ext cx="1908316" cy="33148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2837" y="3588989"/>
            <a:ext cx="2264336" cy="32958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0326" y="2739992"/>
            <a:ext cx="2301674" cy="4110129"/>
          </a:xfrm>
          <a:prstGeom prst="rect">
            <a:avLst/>
          </a:prstGeom>
        </p:spPr>
      </p:pic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366152" y="421637"/>
            <a:ext cx="7951766" cy="914399"/>
          </a:xfrm>
        </p:spPr>
        <p:txBody>
          <a:bodyPr>
            <a:noAutofit/>
          </a:bodyPr>
          <a:lstStyle/>
          <a:p>
            <a:r>
              <a:rPr lang="en-US" b="1" dirty="0"/>
              <a:t>Monitoring Program</a:t>
            </a:r>
          </a:p>
        </p:txBody>
      </p:sp>
      <p:sp>
        <p:nvSpPr>
          <p:cNvPr id="11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613184" y="1516089"/>
            <a:ext cx="3256376" cy="207808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400" dirty="0"/>
              <a:t>Climate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Surface water flow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Groundwater levels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Water quality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Groundwater pumping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86918" y="679565"/>
            <a:ext cx="4408471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Allows us to: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700" dirty="0"/>
              <a:t>Track changes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700" dirty="0"/>
              <a:t>Identify problems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700" dirty="0"/>
              <a:t>Demonstrate sustainability </a:t>
            </a:r>
          </a:p>
          <a:p>
            <a:endParaRPr lang="en-US" sz="2160" dirty="0"/>
          </a:p>
        </p:txBody>
      </p:sp>
      <p:pic>
        <p:nvPicPr>
          <p:cNvPr id="12" name="Picture 11" descr="A picture containing outdoor, grass, sky, person&#10;&#10;Description automatically generated">
            <a:extLst>
              <a:ext uri="{FF2B5EF4-FFF2-40B4-BE49-F238E27FC236}">
                <a16:creationId xmlns:a16="http://schemas.microsoft.com/office/drawing/2014/main" id="{6C591234-E902-4BAD-B15E-1AD1BDE545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1336" y="4032173"/>
            <a:ext cx="2937456" cy="2834810"/>
          </a:xfrm>
          <a:prstGeom prst="rect">
            <a:avLst/>
          </a:prstGeom>
        </p:spPr>
      </p:pic>
      <p:pic>
        <p:nvPicPr>
          <p:cNvPr id="16" name="Picture 15" descr="A close up of a dry grass field&#10;&#10;Description automatically generated">
            <a:extLst>
              <a:ext uri="{FF2B5EF4-FFF2-40B4-BE49-F238E27FC236}">
                <a16:creationId xmlns:a16="http://schemas.microsoft.com/office/drawing/2014/main" id="{D3824131-1EB3-43E0-BACE-EC1674518A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376" y="4028701"/>
            <a:ext cx="2840422" cy="2834810"/>
          </a:xfrm>
          <a:prstGeom prst="rect">
            <a:avLst/>
          </a:prstGeom>
        </p:spPr>
      </p:pic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FDD3148D-0544-4734-99A9-6A6910587E7F}"/>
              </a:ext>
            </a:extLst>
          </p:cNvPr>
          <p:cNvSpPr txBox="1">
            <a:spLocks/>
          </p:cNvSpPr>
          <p:nvPr/>
        </p:nvSpPr>
        <p:spPr>
          <a:xfrm>
            <a:off x="3869560" y="1520914"/>
            <a:ext cx="3256376" cy="21091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400" dirty="0"/>
              <a:t>CVP imports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Hernandez/Paicines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Percolation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Wastewater/recycling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Subsidence data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390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2156F0B-6634-4EE8-B658-82A47B7858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6B1EE565-8C6F-4A6B-B34E-58F73E38F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34" y="-110921"/>
            <a:ext cx="12192000" cy="571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E48FE8-0237-4C43-AA2B-0E25C3ACC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6786" y="76212"/>
            <a:ext cx="5710020" cy="1573967"/>
          </a:xfrm>
          <a:noFill/>
        </p:spPr>
        <p:txBody>
          <a:bodyPr/>
          <a:lstStyle/>
          <a:p>
            <a:r>
              <a:rPr lang="en-US" b="1" dirty="0"/>
              <a:t>Groundwater Monitoring</a:t>
            </a:r>
            <a:br>
              <a:rPr lang="en-US" b="1" dirty="0"/>
            </a:br>
            <a:r>
              <a:rPr lang="en-US" b="1" dirty="0"/>
              <a:t> Well Network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97E47D-9C0D-41E8-8B65-DA733A311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z="1800" smtClean="0">
                <a:solidFill>
                  <a:schemeClr val="bg1"/>
                </a:solidFill>
              </a:rPr>
              <a:t>12</a:t>
            </a:fld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3E8CDD-595C-42E2-81FA-5617AEF43D46}"/>
              </a:ext>
            </a:extLst>
          </p:cNvPr>
          <p:cNvSpPr txBox="1"/>
          <p:nvPr/>
        </p:nvSpPr>
        <p:spPr>
          <a:xfrm>
            <a:off x="-4788" y="5473005"/>
            <a:ext cx="12185771" cy="1384995"/>
          </a:xfrm>
          <a:prstGeom prst="rect">
            <a:avLst/>
          </a:prstGeom>
          <a:solidFill>
            <a:srgbClr val="D1ECF7"/>
          </a:solidFill>
        </p:spPr>
        <p:txBody>
          <a:bodyPr wrap="square" rtlCol="0">
            <a:spAutoFit/>
          </a:bodyPr>
          <a:lstStyle/>
          <a:p>
            <a:pPr marL="466725" indent="-336550">
              <a:buFont typeface="Arial" panose="020B0604020202020204" pitchFamily="34" charset="0"/>
              <a:buChar char="•"/>
            </a:pPr>
            <a:r>
              <a:rPr lang="en-US" sz="2800" dirty="0"/>
              <a:t>22 Key Wells track groundwater levels</a:t>
            </a:r>
          </a:p>
          <a:p>
            <a:pPr marL="466725" indent="-336550">
              <a:buFont typeface="Arial" panose="020B0604020202020204" pitchFamily="34" charset="0"/>
              <a:buChar char="•"/>
            </a:pPr>
            <a:r>
              <a:rPr lang="en-US" sz="2800" dirty="0"/>
              <a:t>Additional monitoring for quality and shallow groundwater near streams</a:t>
            </a:r>
          </a:p>
          <a:p>
            <a:pPr marL="466725" indent="-336550">
              <a:buFont typeface="Arial" panose="020B0604020202020204" pitchFamily="34" charset="0"/>
              <a:buChar char="•"/>
            </a:pPr>
            <a:r>
              <a:rPr lang="en-US" sz="2800" dirty="0"/>
              <a:t>Adding new dedicated wells and expanding coverage across entire basin</a:t>
            </a:r>
          </a:p>
        </p:txBody>
      </p:sp>
    </p:spTree>
    <p:extLst>
      <p:ext uri="{BB962C8B-B14F-4D97-AF65-F5344CB8AC3E}">
        <p14:creationId xmlns:p14="http://schemas.microsoft.com/office/powerpoint/2010/main" val="1044602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28E7E-2549-44E0-89BA-EEFDEEBB5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491" y="123973"/>
            <a:ext cx="10515600" cy="1325563"/>
          </a:xfrm>
        </p:spPr>
        <p:txBody>
          <a:bodyPr/>
          <a:lstStyle/>
          <a:p>
            <a:r>
              <a:rPr lang="en-US" b="1" dirty="0"/>
              <a:t>Annual reporting will be expanded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792E5-957B-4155-956F-06EAA1E02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6725"/>
            <a:ext cx="8658852" cy="4299327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SBCWD </a:t>
            </a:r>
            <a:r>
              <a:rPr lang="en-US" sz="3200" i="1" dirty="0"/>
              <a:t>Annual Groundwater Reports </a:t>
            </a:r>
            <a:r>
              <a:rPr lang="en-US" sz="3200" dirty="0"/>
              <a:t>have been prepared but need to cover entire basin</a:t>
            </a:r>
          </a:p>
          <a:p>
            <a:r>
              <a:rPr lang="en-US" sz="3200" dirty="0"/>
              <a:t>SGMA has more requirements </a:t>
            </a:r>
          </a:p>
          <a:p>
            <a:pPr lvl="1"/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Groundwater elevation data </a:t>
            </a:r>
          </a:p>
          <a:p>
            <a:pPr lvl="1"/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Groundwater extraction </a:t>
            </a:r>
          </a:p>
          <a:p>
            <a:pPr lvl="1"/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Surface water supply </a:t>
            </a:r>
          </a:p>
          <a:p>
            <a:pPr lvl="1"/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Total water use </a:t>
            </a:r>
          </a:p>
          <a:p>
            <a:pPr lvl="1"/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Change in groundwater in storage (use numerical model)</a:t>
            </a:r>
          </a:p>
          <a:p>
            <a:pPr lvl="1"/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progress implementing the GSP</a:t>
            </a:r>
          </a:p>
          <a:p>
            <a:r>
              <a:rPr lang="en-US" sz="3200" dirty="0"/>
              <a:t>SGMA requires five-year GSP updates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CBCB5-CD9B-4ABC-B62B-F89A777A9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z="1800" smtClean="0">
                <a:solidFill>
                  <a:schemeClr val="bg1"/>
                </a:solidFill>
              </a:rPr>
              <a:t>13</a:t>
            </a:fld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9" name="Picture 8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64E447C-2C41-4B48-9217-FE8F6C7B2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055" y="1888352"/>
            <a:ext cx="2743200" cy="355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1341120" y="594367"/>
            <a:ext cx="9326880" cy="914399"/>
          </a:xfrm>
          <a:prstGeom prst="rect">
            <a:avLst/>
          </a:prstGeom>
        </p:spPr>
        <p:txBody>
          <a:bodyPr vert="horz" lIns="109710" tIns="54854" rIns="109710" bIns="54854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/>
            <a:endParaRPr lang="en-US" sz="3360" kern="0" cap="all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78974" y="432585"/>
            <a:ext cx="11048999" cy="914399"/>
          </a:xfrm>
          <a:prstGeom prst="rect">
            <a:avLst/>
          </a:prstGeom>
        </p:spPr>
        <p:txBody>
          <a:bodyPr vert="horz" lIns="109710" tIns="54854" rIns="109710" bIns="54854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>
              <a:lnSpc>
                <a:spcPct val="90000"/>
              </a:lnSpc>
              <a:spcBef>
                <a:spcPct val="0"/>
              </a:spcBef>
            </a:pPr>
            <a:r>
              <a:rPr lang="en-US" sz="4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Measurement of basin-wide pumping is required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96764" y="1221481"/>
            <a:ext cx="6229212" cy="3003879"/>
          </a:xfrm>
          <a:prstGeom prst="rect">
            <a:avLst/>
          </a:prstGeom>
          <a:noFill/>
        </p:spPr>
        <p:txBody>
          <a:bodyPr wrap="square" lIns="109710" tIns="54854" rIns="109710" bIns="54854" rtlCol="0">
            <a:spAutoFit/>
          </a:bodyPr>
          <a:lstStyle/>
          <a:p>
            <a:pPr marL="0" lvl="2"/>
            <a:r>
              <a:rPr lang="en-US" sz="3200" dirty="0"/>
              <a:t>Multiple methods are available</a:t>
            </a:r>
          </a:p>
          <a:p>
            <a:pPr marL="457200" lvl="3" indent="-233363">
              <a:buFont typeface="Arial" panose="020B0604020202020204" pitchFamily="34" charset="0"/>
              <a:buChar char="•"/>
            </a:pPr>
            <a:r>
              <a:rPr lang="en-US" sz="2600" dirty="0"/>
              <a:t>Municipal providers use metering</a:t>
            </a:r>
          </a:p>
          <a:p>
            <a:pPr marL="457200" lvl="3" indent="-233363">
              <a:buFont typeface="Arial" panose="020B0604020202020204" pitchFamily="34" charset="0"/>
              <a:buChar char="•"/>
            </a:pPr>
            <a:r>
              <a:rPr lang="en-US" sz="2600" dirty="0"/>
              <a:t>Need an accurate methodology to evaluate agricultural and rural pumping</a:t>
            </a:r>
          </a:p>
          <a:p>
            <a:pPr marL="457200" lvl="3" indent="-233363">
              <a:buFont typeface="Arial" panose="020B0604020202020204" pitchFamily="34" charset="0"/>
              <a:buChar char="•"/>
            </a:pPr>
            <a:r>
              <a:rPr lang="en-US" sz="2600" dirty="0"/>
              <a:t>Currently evaluating remote sensing techniques</a:t>
            </a:r>
          </a:p>
          <a:p>
            <a:pPr marL="457200" lvl="3" indent="-233363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995C7F39-BC3F-47DD-A262-5754BDDA68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3" y="3338576"/>
            <a:ext cx="2263992" cy="35038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FEFAB6-819D-44DD-A859-F28C125DF1AD}"/>
              </a:ext>
            </a:extLst>
          </p:cNvPr>
          <p:cNvSpPr/>
          <p:nvPr/>
        </p:nvSpPr>
        <p:spPr>
          <a:xfrm>
            <a:off x="7982540" y="6425415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16</a:t>
            </a:r>
          </a:p>
        </p:txBody>
      </p:sp>
      <p:pic>
        <p:nvPicPr>
          <p:cNvPr id="10" name="Picture 6" descr="ConserWater: Farmland Information to Sensor Precision">
            <a:extLst>
              <a:ext uri="{FF2B5EF4-FFF2-40B4-BE49-F238E27FC236}">
                <a16:creationId xmlns:a16="http://schemas.microsoft.com/office/drawing/2014/main" id="{6E5A1005-FCD4-4E9D-8C38-FE3CE41F5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822" y="3897601"/>
            <a:ext cx="4114278" cy="293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NASA launches satellite to explore where air meets space - WWAY TV">
            <a:extLst>
              <a:ext uri="{FF2B5EF4-FFF2-40B4-BE49-F238E27FC236}">
                <a16:creationId xmlns:a16="http://schemas.microsoft.com/office/drawing/2014/main" id="{345D2FFF-915E-4F88-B973-8ACCD688E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206" y="1473681"/>
            <a:ext cx="3041460" cy="228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544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44EDF-38AB-4280-A711-B4AAF5593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785"/>
            <a:ext cx="10515600" cy="1325563"/>
          </a:xfrm>
        </p:spPr>
        <p:txBody>
          <a:bodyPr/>
          <a:lstStyle/>
          <a:p>
            <a:r>
              <a:rPr lang="en-US" b="1" dirty="0"/>
              <a:t>How will GSP implementation be funded?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7C75A-7B70-451E-A7DC-20D028DB5A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Acreage-based funding to be established to:</a:t>
            </a:r>
          </a:p>
          <a:p>
            <a:pPr lvl="1"/>
            <a:r>
              <a:rPr lang="en-US" dirty="0"/>
              <a:t> </a:t>
            </a:r>
            <a:r>
              <a:rPr lang="en-US" sz="2800" dirty="0"/>
              <a:t>Recover local cost of GSP development</a:t>
            </a:r>
          </a:p>
          <a:p>
            <a:pPr lvl="1"/>
            <a:r>
              <a:rPr lang="en-US" sz="2800" dirty="0"/>
              <a:t> Support annual activities:</a:t>
            </a:r>
          </a:p>
          <a:p>
            <a:pPr lvl="2"/>
            <a:r>
              <a:rPr lang="en-US" sz="2400" dirty="0"/>
              <a:t>Monitoring</a:t>
            </a:r>
          </a:p>
          <a:p>
            <a:pPr lvl="2"/>
            <a:r>
              <a:rPr lang="en-US" sz="2400" dirty="0"/>
              <a:t>Annual Reporting</a:t>
            </a:r>
          </a:p>
          <a:p>
            <a:pPr lvl="2"/>
            <a:r>
              <a:rPr lang="en-US" sz="2400" dirty="0"/>
              <a:t>Basin-Wide Measurement</a:t>
            </a:r>
          </a:p>
          <a:p>
            <a:pPr lvl="2"/>
            <a:r>
              <a:rPr lang="en-US" sz="2400" dirty="0"/>
              <a:t>Administration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727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7FB32-0886-4604-AC8A-AC7ADD242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251" y="133768"/>
            <a:ext cx="10515600" cy="1325563"/>
          </a:xfrm>
        </p:spPr>
        <p:txBody>
          <a:bodyPr/>
          <a:lstStyle/>
          <a:p>
            <a:r>
              <a:rPr lang="en-US" b="1" dirty="0"/>
              <a:t>Authority to Charge Fees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2B56E-6DE3-4519-BDB0-6C669A408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091" y="1294077"/>
            <a:ext cx="10744200" cy="462949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Water Code Sec 10730(a) A GSA may impose fees to fund costs of a GSP to prepare and amend a GSP including but not limited to monitoring and annual reporting.</a:t>
            </a:r>
          </a:p>
          <a:p>
            <a:r>
              <a:rPr lang="en-US" dirty="0"/>
              <a:t>Billing </a:t>
            </a:r>
          </a:p>
          <a:p>
            <a:pPr lvl="1"/>
            <a:r>
              <a:rPr lang="en-US" dirty="0"/>
              <a:t>Urban users, direct billing to urban agencies based on acreage in service area</a:t>
            </a:r>
          </a:p>
          <a:p>
            <a:pPr lvl="2"/>
            <a:r>
              <a:rPr lang="en-US" dirty="0"/>
              <a:t>City of Hollister</a:t>
            </a:r>
          </a:p>
          <a:p>
            <a:pPr lvl="2"/>
            <a:r>
              <a:rPr lang="en-US" dirty="0"/>
              <a:t>Sunnyslope County Water District</a:t>
            </a:r>
          </a:p>
          <a:p>
            <a:pPr lvl="2"/>
            <a:r>
              <a:rPr lang="en-US" dirty="0"/>
              <a:t>San Juan Bautista</a:t>
            </a:r>
          </a:p>
          <a:p>
            <a:pPr lvl="1"/>
            <a:r>
              <a:rPr lang="en-US" dirty="0"/>
              <a:t>Santa Clara County Water District-direct bill to agency</a:t>
            </a:r>
          </a:p>
          <a:p>
            <a:pPr lvl="1"/>
            <a:r>
              <a:rPr lang="en-US" dirty="0"/>
              <a:t>All Other Land  Within the Basin Billed Through County Tax Rolls</a:t>
            </a:r>
          </a:p>
          <a:p>
            <a:pPr lvl="2"/>
            <a:r>
              <a:rPr lang="en-US" dirty="0"/>
              <a:t>Ag</a:t>
            </a:r>
          </a:p>
          <a:p>
            <a:pPr lvl="2"/>
            <a:r>
              <a:rPr lang="en-US" dirty="0"/>
              <a:t>Rural Parcels</a:t>
            </a:r>
          </a:p>
          <a:p>
            <a:pPr lvl="2"/>
            <a:r>
              <a:rPr lang="en-US" dirty="0"/>
              <a:t>Golf Courses</a:t>
            </a:r>
          </a:p>
          <a:p>
            <a:pPr lvl="2"/>
            <a:r>
              <a:rPr lang="en-US" dirty="0"/>
              <a:t>Large Industrial Users/Small Water Systems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FA7EC-7075-4F77-9AE9-3FB3987AC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289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36779-A993-4864-B5F6-A041E69BB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785"/>
            <a:ext cx="10515600" cy="1325563"/>
          </a:xfrm>
        </p:spPr>
        <p:txBody>
          <a:bodyPr/>
          <a:lstStyle/>
          <a:p>
            <a:r>
              <a:rPr lang="en-US" b="1" dirty="0"/>
              <a:t>Categorization for Land Based Funding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666FD-8C52-4F0F-ABB9-5B7998452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29" y="1467815"/>
            <a:ext cx="1118933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Categorization of Assessor’s Parcels in North San Benito Basin</a:t>
            </a:r>
          </a:p>
          <a:p>
            <a:pPr marL="630238" indent="-514350">
              <a:buFont typeface="+mj-lt"/>
              <a:buAutoNum type="arabicPeriod"/>
            </a:pPr>
            <a:r>
              <a:rPr lang="en-US" dirty="0"/>
              <a:t>Areas Benefitting from GSP</a:t>
            </a:r>
          </a:p>
          <a:p>
            <a:pPr marL="630238" indent="-514350">
              <a:buFont typeface="+mj-lt"/>
              <a:buAutoNum type="arabicPeriod"/>
            </a:pPr>
            <a:r>
              <a:rPr lang="en-US" dirty="0"/>
              <a:t>Upland Areas with Insignificant GSP Benefit</a:t>
            </a:r>
          </a:p>
          <a:p>
            <a:pPr marL="630238" indent="-514350">
              <a:buFont typeface="+mj-lt"/>
              <a:buAutoNum type="arabicPeriod"/>
            </a:pPr>
            <a:r>
              <a:rPr lang="en-US" dirty="0"/>
              <a:t>Major Municipal and Industrial Areas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B6641-99DB-4F92-80E9-335D57795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270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E8295-3667-429E-9E88-414869D94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Areas Benefitting from GSP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52D9A-7060-4C2F-8B70-0F65CB4AD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Based on topography, hydrology, current/recent land use</a:t>
            </a:r>
          </a:p>
          <a:p>
            <a:r>
              <a:rPr lang="en-US" dirty="0"/>
              <a:t>Parcels that overlie at least part of the valley floor areas, and/or show sign of irrigated agricultural or other water use on aerial imagery.</a:t>
            </a:r>
          </a:p>
          <a:p>
            <a:r>
              <a:rPr lang="en-US" dirty="0"/>
              <a:t>Includes:	</a:t>
            </a:r>
          </a:p>
          <a:p>
            <a:pPr lvl="1"/>
            <a:r>
              <a:rPr lang="en-US" dirty="0"/>
              <a:t>Small water systems </a:t>
            </a:r>
          </a:p>
          <a:p>
            <a:pPr lvl="1"/>
            <a:r>
              <a:rPr lang="en-US" dirty="0"/>
              <a:t>Golf courses</a:t>
            </a:r>
          </a:p>
          <a:p>
            <a:pPr lvl="1"/>
            <a:r>
              <a:rPr lang="en-US" dirty="0"/>
              <a:t>Rural properties</a:t>
            </a:r>
          </a:p>
        </p:txBody>
      </p:sp>
    </p:spTree>
    <p:extLst>
      <p:ext uri="{BB962C8B-B14F-4D97-AF65-F5344CB8AC3E}">
        <p14:creationId xmlns:p14="http://schemas.microsoft.com/office/powerpoint/2010/main" val="4088529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BBFDF-250B-4AA4-8D24-9260215B7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Upland Areas with Insignificant GSP Benefit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79836-F01B-472E-BF89-7D7D0A402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Based on topography, hydrology, current/recent land use</a:t>
            </a:r>
          </a:p>
          <a:p>
            <a:r>
              <a:rPr lang="en-US" dirty="0"/>
              <a:t>Parcels that do not overlie any part of the valley floor areas</a:t>
            </a:r>
          </a:p>
          <a:p>
            <a:r>
              <a:rPr lang="en-US" dirty="0"/>
              <a:t>Do not benefit from overlying or being in close proximity to a principal aquifer</a:t>
            </a:r>
          </a:p>
          <a:p>
            <a:r>
              <a:rPr lang="en-US" dirty="0"/>
              <a:t>Show no signs of current or historical irrigated agricultural or other water use on aerial imagery.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305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81177"/>
            <a:ext cx="10947079" cy="1325562"/>
          </a:xfrm>
        </p:spPr>
        <p:txBody>
          <a:bodyPr>
            <a:normAutofit fontScale="90000"/>
          </a:bodyPr>
          <a:lstStyle/>
          <a:p>
            <a:pPr algn="ctr"/>
            <a:br>
              <a:rPr lang="en-US" spc="-300" dirty="0">
                <a:solidFill>
                  <a:schemeClr val="tx1"/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</a:br>
            <a:r>
              <a:rPr lang="en-US" sz="4900" b="1" dirty="0"/>
              <a:t>Sustainable Groundwater  Management Act (SGMA)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3657" y="1575070"/>
            <a:ext cx="9137449" cy="3740960"/>
          </a:xfrm>
        </p:spPr>
        <p:txBody>
          <a:bodyPr>
            <a:noAutofit/>
          </a:bodyPr>
          <a:lstStyle/>
          <a:p>
            <a:pPr marL="0" indent="0">
              <a:spcBef>
                <a:spcPts val="400"/>
              </a:spcBef>
              <a:buNone/>
            </a:pPr>
            <a:r>
              <a:rPr lang="en-US" dirty="0">
                <a:solidFill>
                  <a:schemeClr val="tx1"/>
                </a:solidFill>
              </a:rPr>
              <a:t>Landmark legislation in 2014 i</a:t>
            </a:r>
            <a:r>
              <a:rPr lang="en-US" sz="2800" dirty="0"/>
              <a:t>n response to groundwater overdraft in other California groundwater basins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dirty="0">
                <a:solidFill>
                  <a:schemeClr val="tx1"/>
                </a:solidFill>
              </a:rPr>
              <a:t>Includes comprehensive requirements for:</a:t>
            </a:r>
          </a:p>
          <a:p>
            <a:pPr lvl="1">
              <a:spcBef>
                <a:spcPts val="400"/>
              </a:spcBef>
            </a:pPr>
            <a:r>
              <a:rPr lang="en-US" sz="2800" dirty="0"/>
              <a:t>F</a:t>
            </a:r>
            <a:r>
              <a:rPr lang="en-US" sz="2800" dirty="0">
                <a:solidFill>
                  <a:schemeClr val="tx1"/>
                </a:solidFill>
              </a:rPr>
              <a:t>orming  a groundwater sustainability agency (GSA) </a:t>
            </a:r>
          </a:p>
          <a:p>
            <a:pPr lvl="1">
              <a:spcBef>
                <a:spcPts val="400"/>
              </a:spcBef>
            </a:pPr>
            <a:r>
              <a:rPr lang="en-US" sz="2800" dirty="0"/>
              <a:t>P</a:t>
            </a:r>
            <a:r>
              <a:rPr lang="en-US" sz="2800" dirty="0">
                <a:solidFill>
                  <a:schemeClr val="tx1"/>
                </a:solidFill>
              </a:rPr>
              <a:t>reparing a groundwater sustainability plan (GSP) </a:t>
            </a:r>
            <a:endParaRPr lang="en-US" sz="2800" dirty="0"/>
          </a:p>
          <a:p>
            <a:pPr lvl="1">
              <a:spcBef>
                <a:spcPts val="400"/>
              </a:spcBef>
            </a:pPr>
            <a:r>
              <a:rPr lang="en-US" sz="2800" dirty="0">
                <a:solidFill>
                  <a:schemeClr val="tx1"/>
                </a:solidFill>
              </a:rPr>
              <a:t>Meeting deadlines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dirty="0"/>
              <a:t>Promotes local control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dirty="0"/>
              <a:t>Provides for State assistance and if needed, State intervention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112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678A4-1B45-4DBD-9C8C-176FC3434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503" y="266802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Major Municipal and Industrial Service Areas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9A25D-335E-46F9-B0AA-65FFD5128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87438" lvl="1" indent="-514350"/>
            <a:r>
              <a:rPr lang="en-US" sz="3600" dirty="0"/>
              <a:t>City of Hollister Service Area</a:t>
            </a:r>
          </a:p>
          <a:p>
            <a:pPr marL="1087438" lvl="1" indent="-514350"/>
            <a:endParaRPr lang="en-US" sz="3600" dirty="0"/>
          </a:p>
          <a:p>
            <a:pPr marL="1087438" lvl="1" indent="-514350"/>
            <a:r>
              <a:rPr lang="en-US" sz="3600" dirty="0"/>
              <a:t>Sunnyslope County Water District Service Area</a:t>
            </a:r>
          </a:p>
          <a:p>
            <a:pPr marL="1087438" lvl="1" indent="-514350"/>
            <a:endParaRPr lang="en-US" sz="3600" dirty="0"/>
          </a:p>
          <a:p>
            <a:pPr marL="1087438" lvl="1" indent="-514350"/>
            <a:r>
              <a:rPr lang="en-US" sz="3600" dirty="0"/>
              <a:t>City of San Juan Bautista Service Area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4396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D87A9A-507F-4BD8-9EFF-320DC62EC0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142999"/>
            <a:ext cx="12192001" cy="5715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1AE794-9896-4792-AC95-762D01BBB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422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North San Benito Basin Parcel Attribution for </a:t>
            </a:r>
            <a:br>
              <a:rPr lang="en-US" dirty="0"/>
            </a:br>
            <a:r>
              <a:rPr lang="en-US" dirty="0"/>
              <a:t>SGMA Implementation Funding</a:t>
            </a:r>
          </a:p>
        </p:txBody>
      </p:sp>
    </p:spTree>
    <p:extLst>
      <p:ext uri="{BB962C8B-B14F-4D97-AF65-F5344CB8AC3E}">
        <p14:creationId xmlns:p14="http://schemas.microsoft.com/office/powerpoint/2010/main" val="3175805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82D38-7C36-4E34-83F8-4CEA07086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GSP Development and Monitoring Well Costs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56963C-298E-4931-89E0-AECB86EC0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FF0B21E3-F7D7-4C10-86FA-A18C981CB8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376873"/>
              </p:ext>
            </p:extLst>
          </p:nvPr>
        </p:nvGraphicFramePr>
        <p:xfrm>
          <a:off x="997358" y="1690688"/>
          <a:ext cx="10197283" cy="41075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Worksheet" r:id="rId3" imgW="4752959" imgH="1914461" progId="Excel.Sheet.12">
                  <p:embed/>
                </p:oleObj>
              </mc:Choice>
              <mc:Fallback>
                <p:oleObj name="Worksheet" r:id="rId3" imgW="4752959" imgH="191446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97358" y="1690688"/>
                        <a:ext cx="10197283" cy="41075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9597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3519574-820D-4BBD-8C31-68742915A9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2912484"/>
              </p:ext>
            </p:extLst>
          </p:nvPr>
        </p:nvGraphicFramePr>
        <p:xfrm>
          <a:off x="575000" y="412955"/>
          <a:ext cx="10454950" cy="5102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Worksheet" r:id="rId3" imgW="9867836" imgH="3648225" progId="Excel.Sheet.12">
                  <p:embed/>
                </p:oleObj>
              </mc:Choice>
              <mc:Fallback>
                <p:oleObj name="Worksheet" r:id="rId3" imgW="9867836" imgH="364822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5000" y="412955"/>
                        <a:ext cx="10454950" cy="51029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0183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66BE1-C74B-4AD5-8EF2-3D7671141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768"/>
            <a:ext cx="10515600" cy="1325563"/>
          </a:xfrm>
        </p:spPr>
        <p:txBody>
          <a:bodyPr/>
          <a:lstStyle/>
          <a:p>
            <a:r>
              <a:rPr lang="en-US" b="1" dirty="0"/>
              <a:t>Other Agency Solutions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90BF61-63A3-46DB-B370-400FCF6DA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24</a:t>
            </a:fld>
            <a:endParaRPr lang="en-US" dirty="0"/>
          </a:p>
        </p:txBody>
      </p:sp>
      <p:graphicFrame>
        <p:nvGraphicFramePr>
          <p:cNvPr id="25" name="Table 25">
            <a:extLst>
              <a:ext uri="{FF2B5EF4-FFF2-40B4-BE49-F238E27FC236}">
                <a16:creationId xmlns:a16="http://schemas.microsoft.com/office/drawing/2014/main" id="{679F5FEF-73C0-40F9-860E-D85CFE53A0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5454714"/>
              </p:ext>
            </p:extLst>
          </p:nvPr>
        </p:nvGraphicFramePr>
        <p:xfrm>
          <a:off x="678809" y="1459331"/>
          <a:ext cx="9228589" cy="43877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4174">
                  <a:extLst>
                    <a:ext uri="{9D8B030D-6E8A-4147-A177-3AD203B41FA5}">
                      <a16:colId xmlns:a16="http://schemas.microsoft.com/office/drawing/2014/main" val="3909682269"/>
                    </a:ext>
                  </a:extLst>
                </a:gridCol>
                <a:gridCol w="6694415">
                  <a:extLst>
                    <a:ext uri="{9D8B030D-6E8A-4147-A177-3AD203B41FA5}">
                      <a16:colId xmlns:a16="http://schemas.microsoft.com/office/drawing/2014/main" val="1916988889"/>
                    </a:ext>
                  </a:extLst>
                </a:gridCol>
              </a:tblGrid>
              <a:tr h="497029">
                <a:tc>
                  <a:txBody>
                    <a:bodyPr/>
                    <a:lstStyle/>
                    <a:p>
                      <a:r>
                        <a:rPr lang="en-US" sz="2600" baseline="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baseline="0" dirty="0"/>
                        <a:t>Fees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8714618"/>
                  </a:ext>
                </a:extLst>
              </a:tr>
              <a:tr h="403836">
                <a:tc>
                  <a:txBody>
                    <a:bodyPr/>
                    <a:lstStyle/>
                    <a:p>
                      <a:r>
                        <a:rPr lang="en-US" sz="2000" baseline="0" dirty="0"/>
                        <a:t>Indian Wells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/>
                        <a:t>$3.00 per 0.1 ac-ft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884768"/>
                  </a:ext>
                </a:extLst>
              </a:tr>
              <a:tr h="744765">
                <a:tc>
                  <a:txBody>
                    <a:bodyPr/>
                    <a:lstStyle/>
                    <a:p>
                      <a:r>
                        <a:rPr lang="en-US" sz="2000" baseline="0" dirty="0"/>
                        <a:t>Kings River East GSA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/>
                        <a:t>$1.45 per ac-ft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/>
                        <a:t>$3,250/</a:t>
                      </a:r>
                      <a:r>
                        <a:rPr lang="en-US" sz="2000" baseline="0" dirty="0" err="1"/>
                        <a:t>yr</a:t>
                      </a:r>
                      <a:r>
                        <a:rPr lang="en-US" sz="2000" baseline="0" dirty="0"/>
                        <a:t> member agency with no impact on groundwater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5576073"/>
                  </a:ext>
                </a:extLst>
              </a:tr>
              <a:tr h="714479">
                <a:tc>
                  <a:txBody>
                    <a:bodyPr/>
                    <a:lstStyle/>
                    <a:p>
                      <a:r>
                        <a:rPr lang="en-US" sz="2000" baseline="0" dirty="0"/>
                        <a:t>Salinas Valley GSP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/>
                        <a:t>$4.79 per irrigated acre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/>
                        <a:t>$2.26 per urban connection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3407109"/>
                  </a:ext>
                </a:extLst>
              </a:tr>
              <a:tr h="524094">
                <a:tc>
                  <a:txBody>
                    <a:bodyPr/>
                    <a:lstStyle/>
                    <a:p>
                      <a:r>
                        <a:rPr lang="en-US" sz="2000" baseline="0" dirty="0"/>
                        <a:t>McMullin Area GSP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/>
                        <a:t>$19 per acre (excludes parcel 2 acres or less)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382949"/>
                  </a:ext>
                </a:extLst>
              </a:tr>
              <a:tr h="714479">
                <a:tc>
                  <a:txBody>
                    <a:bodyPr/>
                    <a:lstStyle/>
                    <a:p>
                      <a:r>
                        <a:rPr lang="en-US" sz="2000" baseline="0" dirty="0"/>
                        <a:t>North Fork Kings GSP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/>
                        <a:t>$10.00 per acre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/>
                        <a:t>Applied equally to all acreage in GSP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9236002"/>
                  </a:ext>
                </a:extLst>
              </a:tr>
              <a:tr h="789115">
                <a:tc>
                  <a:txBody>
                    <a:bodyPr/>
                    <a:lstStyle/>
                    <a:p>
                      <a:r>
                        <a:rPr lang="en-US" sz="2000" baseline="0" dirty="0"/>
                        <a:t>South Fork Kings GSP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/>
                        <a:t>$9.80 per acre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/>
                        <a:t>Applied equally to all acreage in GSP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91001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2018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66BE1-C74B-4AD5-8EF2-3D7671141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768"/>
            <a:ext cx="10515600" cy="1325563"/>
          </a:xfrm>
        </p:spPr>
        <p:txBody>
          <a:bodyPr/>
          <a:lstStyle/>
          <a:p>
            <a:r>
              <a:rPr lang="en-US" b="1" dirty="0"/>
              <a:t>Other Agency Solutions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90BF61-63A3-46DB-B370-400FCF6DA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25</a:t>
            </a:fld>
            <a:endParaRPr lang="en-US" dirty="0"/>
          </a:p>
        </p:txBody>
      </p:sp>
      <p:graphicFrame>
        <p:nvGraphicFramePr>
          <p:cNvPr id="25" name="Table 25">
            <a:extLst>
              <a:ext uri="{FF2B5EF4-FFF2-40B4-BE49-F238E27FC236}">
                <a16:creationId xmlns:a16="http://schemas.microsoft.com/office/drawing/2014/main" id="{679F5FEF-73C0-40F9-860E-D85CFE53A0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93971"/>
              </p:ext>
            </p:extLst>
          </p:nvPr>
        </p:nvGraphicFramePr>
        <p:xfrm>
          <a:off x="696286" y="1459331"/>
          <a:ext cx="9211112" cy="4564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6697">
                  <a:extLst>
                    <a:ext uri="{9D8B030D-6E8A-4147-A177-3AD203B41FA5}">
                      <a16:colId xmlns:a16="http://schemas.microsoft.com/office/drawing/2014/main" val="3909682269"/>
                    </a:ext>
                  </a:extLst>
                </a:gridCol>
                <a:gridCol w="6694415">
                  <a:extLst>
                    <a:ext uri="{9D8B030D-6E8A-4147-A177-3AD203B41FA5}">
                      <a16:colId xmlns:a16="http://schemas.microsoft.com/office/drawing/2014/main" val="1916988889"/>
                    </a:ext>
                  </a:extLst>
                </a:gridCol>
              </a:tblGrid>
              <a:tr h="497029">
                <a:tc>
                  <a:txBody>
                    <a:bodyPr/>
                    <a:lstStyle/>
                    <a:p>
                      <a:r>
                        <a:rPr lang="en-US" sz="2600" baseline="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baseline="0" dirty="0"/>
                        <a:t>Fees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8714618"/>
                  </a:ext>
                </a:extLst>
              </a:tr>
              <a:tr h="403836">
                <a:tc>
                  <a:txBody>
                    <a:bodyPr/>
                    <a:lstStyle/>
                    <a:p>
                      <a:r>
                        <a:rPr lang="en-US" sz="2000" baseline="0" dirty="0"/>
                        <a:t>Montecito GSA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/>
                        <a:t>$194 per acre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884768"/>
                  </a:ext>
                </a:extLst>
              </a:tr>
              <a:tr h="744765">
                <a:tc>
                  <a:txBody>
                    <a:bodyPr/>
                    <a:lstStyle/>
                    <a:p>
                      <a:r>
                        <a:rPr lang="en-US" sz="2000" baseline="0" dirty="0"/>
                        <a:t>Tri-County (Tulare, Kings, Kern) GSA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/>
                        <a:t>$10.00 per ac-ft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20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5576073"/>
                  </a:ext>
                </a:extLst>
              </a:tr>
              <a:tr h="714479">
                <a:tc>
                  <a:txBody>
                    <a:bodyPr/>
                    <a:lstStyle/>
                    <a:p>
                      <a:r>
                        <a:rPr lang="en-US" sz="2000" baseline="0" dirty="0"/>
                        <a:t>Cuyama GSA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/>
                        <a:t>$46 </a:t>
                      </a:r>
                      <a:r>
                        <a:rPr lang="en-US" sz="2000" baseline="0" dirty="0"/>
                        <a:t>per ac-ft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3407109"/>
                  </a:ext>
                </a:extLst>
              </a:tr>
              <a:tr h="524094">
                <a:tc>
                  <a:txBody>
                    <a:bodyPr/>
                    <a:lstStyle/>
                    <a:p>
                      <a:r>
                        <a:rPr lang="en-US" sz="2000" baseline="0" dirty="0"/>
                        <a:t>East Turlock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/>
                        <a:t>$0.95 per acre for all irrigated and non-irrigated land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/>
                        <a:t>$4.55 per acre supplemental for irrigated lands only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382949"/>
                  </a:ext>
                </a:extLst>
              </a:tr>
              <a:tr h="714479">
                <a:tc>
                  <a:txBody>
                    <a:bodyPr/>
                    <a:lstStyle/>
                    <a:p>
                      <a:r>
                        <a:rPr lang="en-US" sz="2000" baseline="0" dirty="0"/>
                        <a:t>Madera County GSA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/>
                        <a:t>$22.45 per acre for all irrigated acres regardless of land type or water use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9236002"/>
                  </a:ext>
                </a:extLst>
              </a:tr>
              <a:tr h="789115">
                <a:tc>
                  <a:txBody>
                    <a:bodyPr/>
                    <a:lstStyle/>
                    <a:p>
                      <a:r>
                        <a:rPr lang="en-US" sz="2000" baseline="0" dirty="0"/>
                        <a:t>Fox Canyon (Ventura) GSA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/>
                        <a:t>$20.00 per ac-ft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91001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05990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497B0-3A16-4DC6-A803-2F7C50627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225" y="105471"/>
            <a:ext cx="10515600" cy="1325563"/>
          </a:xfrm>
        </p:spPr>
        <p:txBody>
          <a:bodyPr/>
          <a:lstStyle/>
          <a:p>
            <a:r>
              <a:rPr lang="en-US" b="1" dirty="0"/>
              <a:t>Avoid State Intervention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626B3-F6EF-4C78-86AE-B387A72EF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4694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If the GSA does not impose fees, and as a result, cannot complete and implement the GSP, the state could intervene and impose fees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6C137-2E6B-42E5-B63B-4373A30F2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26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EBC76E3-EC61-4043-92FE-A380F00AD0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67221"/>
              </p:ext>
            </p:extLst>
          </p:nvPr>
        </p:nvGraphicFramePr>
        <p:xfrm>
          <a:off x="884694" y="2130727"/>
          <a:ext cx="10698480" cy="395467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834640">
                  <a:extLst>
                    <a:ext uri="{9D8B030D-6E8A-4147-A177-3AD203B41FA5}">
                      <a16:colId xmlns:a16="http://schemas.microsoft.com/office/drawing/2014/main" val="21141109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4209247631"/>
                    </a:ext>
                  </a:extLst>
                </a:gridCol>
                <a:gridCol w="5577840">
                  <a:extLst>
                    <a:ext uri="{9D8B030D-6E8A-4147-A177-3AD203B41FA5}">
                      <a16:colId xmlns:a16="http://schemas.microsoft.com/office/drawing/2014/main" val="3218074478"/>
                    </a:ext>
                  </a:extLst>
                </a:gridCol>
              </a:tblGrid>
              <a:tr h="310810">
                <a:tc>
                  <a:txBody>
                    <a:bodyPr/>
                    <a:lstStyle/>
                    <a:p>
                      <a:pPr algn="ctr"/>
                      <a:r>
                        <a:rPr lang="en-US" sz="2600" b="1"/>
                        <a:t>Fee Category</a:t>
                      </a:r>
                    </a:p>
                  </a:txBody>
                  <a:tcPr marL="77702" marR="77702" marT="38851" marB="3885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/>
                        <a:t>Fee Amount</a:t>
                      </a:r>
                    </a:p>
                  </a:txBody>
                  <a:tcPr marL="77702" marR="77702" marT="38851" marB="3885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/>
                        <a:t>Applicable Parties</a:t>
                      </a:r>
                    </a:p>
                  </a:txBody>
                  <a:tcPr marL="77702" marR="77702" marT="38851" marB="3885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957501"/>
                  </a:ext>
                </a:extLst>
              </a:tr>
              <a:tr h="543917">
                <a:tc>
                  <a:txBody>
                    <a:bodyPr/>
                    <a:lstStyle/>
                    <a:p>
                      <a:pPr defTabSz="744538">
                        <a:tabLst>
                          <a:tab pos="2232025" algn="l"/>
                        </a:tabLst>
                      </a:pPr>
                      <a:r>
                        <a:rPr lang="en-US" sz="2600" dirty="0"/>
                        <a:t>Base Filing Fee</a:t>
                      </a:r>
                    </a:p>
                  </a:txBody>
                  <a:tcPr marL="77702" marR="77702" marT="38851" marB="38851" anchor="ctr"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en-US" sz="2600" dirty="0"/>
                        <a:t>$300 per well</a:t>
                      </a:r>
                    </a:p>
                  </a:txBody>
                  <a:tcPr marL="77702" marR="77702" marT="38851" marB="38851" anchor="ctr"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All extractors required to report </a:t>
                      </a:r>
                    </a:p>
                    <a:p>
                      <a:pPr algn="ctr"/>
                      <a:r>
                        <a:rPr lang="en-US" sz="2600" dirty="0"/>
                        <a:t>(not de minimis)</a:t>
                      </a:r>
                    </a:p>
                  </a:txBody>
                  <a:tcPr marL="77702" marR="77702" marT="38851" marB="38851" anchor="ctr"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9936366"/>
                  </a:ext>
                </a:extLst>
              </a:tr>
              <a:tr h="543917">
                <a:tc>
                  <a:txBody>
                    <a:bodyPr/>
                    <a:lstStyle/>
                    <a:p>
                      <a:r>
                        <a:rPr lang="en-US" sz="2600" dirty="0"/>
                        <a:t>Probationary Rate</a:t>
                      </a:r>
                    </a:p>
                  </a:txBody>
                  <a:tcPr marL="77702" marR="77702" marT="38851" marB="38851" anchor="ctr"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$10-40 per AF</a:t>
                      </a:r>
                    </a:p>
                  </a:txBody>
                  <a:tcPr marL="77702" marR="77702" marT="38851" marB="38851" anchor="ctr"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2600" dirty="0"/>
                        <a:t>Extractors in probationary basins </a:t>
                      </a:r>
                    </a:p>
                    <a:p>
                      <a:pPr marL="0" indent="0" algn="ctr"/>
                      <a:r>
                        <a:rPr lang="en-US" sz="2600" dirty="0"/>
                        <a:t>(not de minimis)</a:t>
                      </a:r>
                    </a:p>
                  </a:txBody>
                  <a:tcPr marL="77702" marR="77702" marT="38851" marB="38851" anchor="ctr"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176256"/>
                  </a:ext>
                </a:extLst>
              </a:tr>
              <a:tr h="543917">
                <a:tc>
                  <a:txBody>
                    <a:bodyPr/>
                    <a:lstStyle/>
                    <a:p>
                      <a:r>
                        <a:rPr lang="en-US" sz="2600" dirty="0"/>
                        <a:t>De minimis Fee</a:t>
                      </a:r>
                    </a:p>
                  </a:txBody>
                  <a:tcPr marL="77702" marR="77702" marT="38851" marB="38851" anchor="ctr"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/>
                        <a:t>$100 per well</a:t>
                      </a:r>
                    </a:p>
                  </a:txBody>
                  <a:tcPr marL="77702" marR="77702" marT="38851" marB="38851" anchor="ctr"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De minimis extractors in probationary basins</a:t>
                      </a:r>
                    </a:p>
                  </a:txBody>
                  <a:tcPr marL="77702" marR="77702" marT="38851" marB="38851" anchor="ctr"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715513"/>
                  </a:ext>
                </a:extLst>
              </a:tr>
              <a:tr h="543917">
                <a:tc>
                  <a:txBody>
                    <a:bodyPr/>
                    <a:lstStyle/>
                    <a:p>
                      <a:r>
                        <a:rPr lang="en-US" sz="2600"/>
                        <a:t>Automatic Late Fee</a:t>
                      </a:r>
                    </a:p>
                  </a:txBody>
                  <a:tcPr marL="77702" marR="77702" marT="38851" marB="38851" anchor="ctr"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25% per month</a:t>
                      </a:r>
                    </a:p>
                  </a:txBody>
                  <a:tcPr marL="77702" marR="77702" marT="38851" marB="38851" anchor="ctr"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Extractors that do not file reports by due date</a:t>
                      </a:r>
                    </a:p>
                  </a:txBody>
                  <a:tcPr marL="77702" marR="77702" marT="38851" marB="38851" anchor="ctr"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8092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19480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5D710-98BB-4A4B-964B-BC9BC9F08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2014" y="1114273"/>
            <a:ext cx="3082636" cy="1325563"/>
          </a:xfrm>
        </p:spPr>
        <p:txBody>
          <a:bodyPr/>
          <a:lstStyle/>
          <a:p>
            <a:r>
              <a:rPr lang="en-US" b="1" dirty="0"/>
              <a:t>Questions?</a:t>
            </a:r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06CF953-90E0-49F7-9809-9492EFF2F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3986" y="1115031"/>
            <a:ext cx="4059382" cy="382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14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638979" y="2157202"/>
            <a:ext cx="10964736" cy="697392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 b="1" i="1" dirty="0">
                <a:solidFill>
                  <a:schemeClr val="accent2">
                    <a:lumMod val="50000"/>
                  </a:schemeClr>
                </a:solidFill>
              </a:rPr>
              <a:t>       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293479" y="2958524"/>
            <a:ext cx="2651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2040/2042</a:t>
            </a:r>
          </a:p>
          <a:p>
            <a:pPr algn="ctr"/>
            <a:r>
              <a:rPr lang="en-US" sz="2400" dirty="0"/>
              <a:t>Achieve and demonstrate sustainability</a:t>
            </a:r>
          </a:p>
        </p:txBody>
      </p:sp>
      <p:sp>
        <p:nvSpPr>
          <p:cNvPr id="20" name="Isosceles Triangle 19"/>
          <p:cNvSpPr/>
          <p:nvPr/>
        </p:nvSpPr>
        <p:spPr>
          <a:xfrm>
            <a:off x="1805057" y="2292720"/>
            <a:ext cx="365760" cy="413123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9" name="Isosceles Triangle 18"/>
          <p:cNvSpPr/>
          <p:nvPr/>
        </p:nvSpPr>
        <p:spPr>
          <a:xfrm>
            <a:off x="950613" y="2292720"/>
            <a:ext cx="365760" cy="413123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5" name="Isosceles Triangle 4"/>
          <p:cNvSpPr/>
          <p:nvPr/>
        </p:nvSpPr>
        <p:spPr>
          <a:xfrm rot="10800000">
            <a:off x="3180839" y="2109680"/>
            <a:ext cx="305387" cy="345579"/>
          </a:xfrm>
          <a:prstGeom prst="triangle">
            <a:avLst/>
          </a:prstGeom>
          <a:solidFill>
            <a:srgbClr val="00B05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116DAE-39A2-4627-B1E6-3FCA27368808}"/>
              </a:ext>
            </a:extLst>
          </p:cNvPr>
          <p:cNvSpPr txBox="1"/>
          <p:nvPr/>
        </p:nvSpPr>
        <p:spPr>
          <a:xfrm>
            <a:off x="2295895" y="1913976"/>
            <a:ext cx="932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Today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0EBCD3A-FCC1-418C-865E-AE6499E0591B}"/>
              </a:ext>
            </a:extLst>
          </p:cNvPr>
          <p:cNvSpPr txBox="1">
            <a:spLocks/>
          </p:cNvSpPr>
          <p:nvPr/>
        </p:nvSpPr>
        <p:spPr>
          <a:xfrm>
            <a:off x="1408783" y="324665"/>
            <a:ext cx="9174019" cy="11483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SGMA and the GSP Process</a:t>
            </a:r>
          </a:p>
        </p:txBody>
      </p:sp>
      <p:sp>
        <p:nvSpPr>
          <p:cNvPr id="27" name="TextBox 26"/>
          <p:cNvSpPr txBox="1"/>
          <p:nvPr/>
        </p:nvSpPr>
        <p:spPr>
          <a:xfrm rot="1047449">
            <a:off x="3506791" y="3347043"/>
            <a:ext cx="4986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January 2022: GSP completion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049500-543E-49BC-9815-EE0926540A78}"/>
              </a:ext>
            </a:extLst>
          </p:cNvPr>
          <p:cNvSpPr txBox="1"/>
          <p:nvPr/>
        </p:nvSpPr>
        <p:spPr>
          <a:xfrm rot="1047449">
            <a:off x="2162155" y="3370670"/>
            <a:ext cx="4986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June 2018: GSP started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FCF1178-12ED-4BA1-97F2-01C129009156}"/>
              </a:ext>
            </a:extLst>
          </p:cNvPr>
          <p:cNvGrpSpPr/>
          <p:nvPr/>
        </p:nvGrpSpPr>
        <p:grpSpPr>
          <a:xfrm>
            <a:off x="870495" y="3232459"/>
            <a:ext cx="5328214" cy="2047226"/>
            <a:chOff x="870495" y="3232459"/>
            <a:chExt cx="5328214" cy="2047226"/>
          </a:xfrm>
        </p:grpSpPr>
        <p:sp>
          <p:nvSpPr>
            <p:cNvPr id="26" name="TextBox 25"/>
            <p:cNvSpPr txBox="1"/>
            <p:nvPr/>
          </p:nvSpPr>
          <p:spPr>
            <a:xfrm rot="1047387">
              <a:off x="870495" y="3232459"/>
              <a:ext cx="43334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June 2017: GSAs formed</a:t>
              </a:r>
              <a:r>
                <a:rPr lang="en-US" sz="2800" dirty="0"/>
                <a:t>: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DF59996-9B69-4F9E-BBD7-BDD37D7BEF67}"/>
                </a:ext>
              </a:extLst>
            </p:cNvPr>
            <p:cNvSpPr txBox="1"/>
            <p:nvPr/>
          </p:nvSpPr>
          <p:spPr>
            <a:xfrm rot="1047449">
              <a:off x="1218274" y="3980008"/>
              <a:ext cx="48679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San Benito County Water District GSA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EE1B1A7-BA82-4FD4-9139-4F8727B5D608}"/>
                </a:ext>
              </a:extLst>
            </p:cNvPr>
            <p:cNvSpPr txBox="1"/>
            <p:nvPr/>
          </p:nvSpPr>
          <p:spPr>
            <a:xfrm rot="1047449">
              <a:off x="1031543" y="4448688"/>
              <a:ext cx="51671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Santa Clara County Water District GSA (Valley Water)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4DC9DB-905E-4848-BC7B-337E694FF553}"/>
              </a:ext>
            </a:extLst>
          </p:cNvPr>
          <p:cNvCxnSpPr>
            <a:cxnSpLocks/>
          </p:cNvCxnSpPr>
          <p:nvPr/>
        </p:nvCxnSpPr>
        <p:spPr>
          <a:xfrm>
            <a:off x="3701667" y="2332433"/>
            <a:ext cx="688113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825B963-D96C-4EF6-8CC0-CBB39F1E7BD5}"/>
              </a:ext>
            </a:extLst>
          </p:cNvPr>
          <p:cNvSpPr txBox="1"/>
          <p:nvPr/>
        </p:nvSpPr>
        <p:spPr>
          <a:xfrm>
            <a:off x="3558446" y="1751854"/>
            <a:ext cx="7495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</a:rPr>
              <a:t>Implementation</a:t>
            </a:r>
          </a:p>
        </p:txBody>
      </p:sp>
      <p:sp>
        <p:nvSpPr>
          <p:cNvPr id="29" name="5-Point Star 28"/>
          <p:cNvSpPr/>
          <p:nvPr/>
        </p:nvSpPr>
        <p:spPr>
          <a:xfrm>
            <a:off x="10306153" y="2169878"/>
            <a:ext cx="640080" cy="538192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1" name="Isosceles Triangle 20"/>
          <p:cNvSpPr/>
          <p:nvPr/>
        </p:nvSpPr>
        <p:spPr>
          <a:xfrm>
            <a:off x="3505431" y="2292720"/>
            <a:ext cx="365760" cy="413123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</p:spTree>
    <p:extLst>
      <p:ext uri="{BB962C8B-B14F-4D97-AF65-F5344CB8AC3E}">
        <p14:creationId xmlns:p14="http://schemas.microsoft.com/office/powerpoint/2010/main" val="659975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3176" y="266082"/>
            <a:ext cx="4061061" cy="1090853"/>
          </a:xfrm>
        </p:spPr>
        <p:txBody>
          <a:bodyPr>
            <a:normAutofit/>
          </a:bodyPr>
          <a:lstStyle/>
          <a:p>
            <a:r>
              <a:rPr lang="en-US" b="1" dirty="0"/>
              <a:t>GSP Preparation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782602" y="4860547"/>
            <a:ext cx="2743200" cy="9144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Compilation / Data</a:t>
            </a:r>
          </a:p>
          <a:p>
            <a:pPr algn="ctr">
              <a:lnSpc>
                <a:spcPct val="90000"/>
              </a:lnSpc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Management System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538744" y="3921038"/>
            <a:ext cx="2743200" cy="9144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Hydrogeologic Conceptual Model / Groundwater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473492" y="3015767"/>
            <a:ext cx="2743200" cy="914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Management Areas / Water Budgets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186167" y="5800057"/>
            <a:ext cx="2743200" cy="914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Area / Institutional Setting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283077" y="2073367"/>
            <a:ext cx="2743200" cy="9144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Sustainability Criteria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162741" y="1141725"/>
            <a:ext cx="2743200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Management Actions /  Monitoring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781387" y="215627"/>
            <a:ext cx="2743200" cy="914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 b="1" dirty="0">
              <a:solidFill>
                <a:schemeClr val="bg1"/>
              </a:solidFill>
            </a:endParaRPr>
          </a:p>
          <a:p>
            <a:pPr algn="ctr"/>
            <a:r>
              <a:rPr lang="en-US" sz="1700" b="1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Plan Development</a:t>
            </a:r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BB2FEB-61B2-4981-8802-1FA6350EBE1D}"/>
              </a:ext>
            </a:extLst>
          </p:cNvPr>
          <p:cNvSpPr/>
          <p:nvPr/>
        </p:nvSpPr>
        <p:spPr>
          <a:xfrm>
            <a:off x="0" y="6042276"/>
            <a:ext cx="667809" cy="75578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C628842-3F93-4275-98D7-33425CEA279C}"/>
              </a:ext>
            </a:extLst>
          </p:cNvPr>
          <p:cNvGrpSpPr/>
          <p:nvPr/>
        </p:nvGrpSpPr>
        <p:grpSpPr>
          <a:xfrm>
            <a:off x="0" y="11605"/>
            <a:ext cx="2159077" cy="6846395"/>
            <a:chOff x="9418585" y="-171275"/>
            <a:chExt cx="1874377" cy="689938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1A36A7F-2029-40CA-A3CF-C604BE53C06A}"/>
                </a:ext>
              </a:extLst>
            </p:cNvPr>
            <p:cNvSpPr/>
            <p:nvPr/>
          </p:nvSpPr>
          <p:spPr>
            <a:xfrm>
              <a:off x="9418585" y="5086374"/>
              <a:ext cx="1866182" cy="164173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</a:rPr>
                <a:t>2018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95D004A-E98D-4A7E-BF1F-47F8DD19E717}"/>
                </a:ext>
              </a:extLst>
            </p:cNvPr>
            <p:cNvSpPr/>
            <p:nvPr/>
          </p:nvSpPr>
          <p:spPr>
            <a:xfrm>
              <a:off x="9426780" y="3246120"/>
              <a:ext cx="1866182" cy="1847655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</a:rPr>
                <a:t>2019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F7D05DC-75B9-455A-94A5-744924812611}"/>
                </a:ext>
              </a:extLst>
            </p:cNvPr>
            <p:cNvSpPr/>
            <p:nvPr/>
          </p:nvSpPr>
          <p:spPr>
            <a:xfrm>
              <a:off x="9424176" y="-171275"/>
              <a:ext cx="1866182" cy="1592689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>
                      <a:alpha val="45000"/>
                    </a:schemeClr>
                  </a:solidFill>
                </a:rPr>
                <a:t>2021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91A7F89-F3B3-4D79-AE60-081EE1CE1AF2}"/>
                </a:ext>
              </a:extLst>
            </p:cNvPr>
            <p:cNvSpPr/>
            <p:nvPr/>
          </p:nvSpPr>
          <p:spPr>
            <a:xfrm>
              <a:off x="9426780" y="1421414"/>
              <a:ext cx="1866182" cy="1834004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</a:rPr>
                <a:t>2020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58C99C4-8F87-4275-974C-19D02A485034}"/>
              </a:ext>
            </a:extLst>
          </p:cNvPr>
          <p:cNvSpPr txBox="1"/>
          <p:nvPr/>
        </p:nvSpPr>
        <p:spPr>
          <a:xfrm>
            <a:off x="8993604" y="219740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4401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E32A8-5C96-4E92-B6B9-AD89D11A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Community Workshops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B8881E-6DAA-4C2E-9BF5-94DBE2F06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Nov 14, 2018: Introduction to SGMA and GSP Process</a:t>
            </a:r>
          </a:p>
          <a:p>
            <a:r>
              <a:rPr lang="en-US" dirty="0"/>
              <a:t>June 18, 2019: Hydrogeologic Conceptual Model</a:t>
            </a:r>
          </a:p>
          <a:p>
            <a:r>
              <a:rPr lang="en-US" dirty="0"/>
              <a:t>Sept 23, 2020: Management Areas, Water Budgets, Sustainability Criteria</a:t>
            </a:r>
          </a:p>
          <a:p>
            <a:r>
              <a:rPr lang="en-US" dirty="0"/>
              <a:t>Dec 10, 2020: GSP Presentation to Public and Elected Officials of COH, SBC, Sunnyslope, San Juan Bautista</a:t>
            </a:r>
          </a:p>
          <a:p>
            <a:r>
              <a:rPr lang="en-US" dirty="0"/>
              <a:t>Mar 10, 2021: Implementation, Monitoring, Reporting, Projects, Management Actions, Funding</a:t>
            </a:r>
          </a:p>
          <a:p>
            <a:r>
              <a:rPr lang="en-US" dirty="0">
                <a:solidFill>
                  <a:srgbClr val="A50021"/>
                </a:solidFill>
              </a:rPr>
              <a:t>July 14, 2021: Public Meeting on Groundwater Management Fee</a:t>
            </a:r>
          </a:p>
          <a:p>
            <a:r>
              <a:rPr lang="en-US" dirty="0">
                <a:solidFill>
                  <a:srgbClr val="FF0000"/>
                </a:solidFill>
              </a:rPr>
              <a:t>Aug 4, 2021: Presentation of Draft GSP</a:t>
            </a:r>
          </a:p>
          <a:p>
            <a:r>
              <a:rPr lang="en-US" dirty="0">
                <a:solidFill>
                  <a:srgbClr val="FF0000"/>
                </a:solidFill>
              </a:rPr>
              <a:t>Nov 17, 2021: Adoption Hearing</a:t>
            </a:r>
          </a:p>
        </p:txBody>
      </p:sp>
    </p:spTree>
    <p:extLst>
      <p:ext uri="{BB962C8B-B14F-4D97-AF65-F5344CB8AC3E}">
        <p14:creationId xmlns:p14="http://schemas.microsoft.com/office/powerpoint/2010/main" val="621993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6C558B5-AD49-49E0-B70D-2F7C78F5A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Technical Advisory Committee Members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E9D254-AB40-4AAC-AF64-D38203486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0704"/>
            <a:ext cx="10515600" cy="5116259"/>
          </a:xfrm>
        </p:spPr>
        <p:txBody>
          <a:bodyPr>
            <a:normAutofit/>
          </a:bodyPr>
          <a:lstStyle/>
          <a:p>
            <a:r>
              <a:rPr lang="en-US" sz="2400" dirty="0"/>
              <a:t>John Guertin, Harry </a:t>
            </a:r>
            <a:r>
              <a:rPr lang="en-US" sz="2400" dirty="0" err="1"/>
              <a:t>Mavrogenes</a:t>
            </a:r>
            <a:r>
              <a:rPr lang="en-US" sz="2400" dirty="0"/>
              <a:t>, Benny Young, Mike Chambless: County of San Benito</a:t>
            </a:r>
          </a:p>
          <a:p>
            <a:r>
              <a:rPr lang="en-US" sz="2400" dirty="0"/>
              <a:t>Mary Paxton, Bryan Swanson, Abraham Prado:  City of Hollister</a:t>
            </a:r>
          </a:p>
          <a:p>
            <a:r>
              <a:rPr lang="en-US" sz="2400" dirty="0"/>
              <a:t>Don </a:t>
            </a:r>
            <a:r>
              <a:rPr lang="en-US" sz="2400" dirty="0" err="1"/>
              <a:t>Ridenhour</a:t>
            </a:r>
            <a:r>
              <a:rPr lang="en-US" sz="2400" dirty="0"/>
              <a:t>, Drew Lander: Sunnyslope County Water District</a:t>
            </a:r>
          </a:p>
          <a:p>
            <a:r>
              <a:rPr lang="en-US" sz="2400" dirty="0"/>
              <a:t>Garrett Haertel: San Benito County Water District:</a:t>
            </a:r>
          </a:p>
          <a:p>
            <a:r>
              <a:rPr lang="en-US" sz="2400" dirty="0"/>
              <a:t>Roger </a:t>
            </a:r>
            <a:r>
              <a:rPr lang="en-US" sz="2400" dirty="0" err="1"/>
              <a:t>Pierno</a:t>
            </a:r>
            <a:r>
              <a:rPr lang="en-US" sz="2400" dirty="0"/>
              <a:t>: Santa Clara Valley Water District</a:t>
            </a:r>
          </a:p>
          <a:p>
            <a:r>
              <a:rPr lang="en-US" sz="2400" dirty="0"/>
              <a:t>Stan Pura: Mission Ranches</a:t>
            </a:r>
          </a:p>
          <a:p>
            <a:r>
              <a:rPr lang="en-US" sz="2400" dirty="0" err="1"/>
              <a:t>BobSwanson</a:t>
            </a:r>
            <a:r>
              <a:rPr lang="en-US" sz="2400" dirty="0"/>
              <a:t>: Bob Swanson Ranch LLC</a:t>
            </a:r>
          </a:p>
          <a:p>
            <a:r>
              <a:rPr lang="en-US" sz="2400" dirty="0"/>
              <a:t>Greg Swett: San Benito County Farm Bureau</a:t>
            </a:r>
          </a:p>
          <a:p>
            <a:r>
              <a:rPr lang="en-US" sz="2400" dirty="0"/>
              <a:t>Jeff </a:t>
            </a:r>
            <a:r>
              <a:rPr lang="en-US" sz="2400" dirty="0" err="1"/>
              <a:t>Micko</a:t>
            </a:r>
            <a:r>
              <a:rPr lang="en-US" sz="2400" dirty="0"/>
              <a:t>: </a:t>
            </a:r>
            <a:r>
              <a:rPr lang="en-US" sz="2400" dirty="0" err="1"/>
              <a:t>Micko</a:t>
            </a:r>
            <a:r>
              <a:rPr lang="en-US" sz="2400" dirty="0"/>
              <a:t> Consultants</a:t>
            </a:r>
          </a:p>
          <a:p>
            <a:r>
              <a:rPr lang="en-US" sz="2400" dirty="0"/>
              <a:t>Paul Rovella: Johnson, Rovella, </a:t>
            </a:r>
            <a:r>
              <a:rPr lang="en-US" sz="2400" dirty="0" err="1"/>
              <a:t>Retterer</a:t>
            </a:r>
            <a:r>
              <a:rPr lang="en-US" sz="2400" dirty="0"/>
              <a:t>, Rosenthal &amp; Gilles, LLP</a:t>
            </a:r>
          </a:p>
        </p:txBody>
      </p:sp>
    </p:spTree>
    <p:extLst>
      <p:ext uri="{BB962C8B-B14F-4D97-AF65-F5344CB8AC3E}">
        <p14:creationId xmlns:p14="http://schemas.microsoft.com/office/powerpoint/2010/main" val="1693983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C2E74F13-6B79-4DDF-B6CC-510365B866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5008" y="-6652"/>
            <a:ext cx="12414395" cy="68646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6621B8-CF8F-4E39-A4F6-69738276C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258" y="0"/>
            <a:ext cx="10278742" cy="98781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en-US" sz="4200" b="1" dirty="0"/>
              <a:t>One Basin with Four Management Areas (MAs)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929DE0-0071-4F3D-A3B2-C8206333FBCD}"/>
              </a:ext>
            </a:extLst>
          </p:cNvPr>
          <p:cNvSpPr txBox="1"/>
          <p:nvPr/>
        </p:nvSpPr>
        <p:spPr>
          <a:xfrm>
            <a:off x="6096000" y="959128"/>
            <a:ext cx="6213387" cy="21698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600" dirty="0"/>
              <a:t>Based mostly on water supply sources: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Imported Central Valley Project water in Zone 6 and in Santa Clara County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Local surface water from Hernandez and Paicines reservoirs in  Zone 3</a:t>
            </a:r>
          </a:p>
        </p:txBody>
      </p:sp>
    </p:spTree>
    <p:extLst>
      <p:ext uri="{BB962C8B-B14F-4D97-AF65-F5344CB8AC3E}">
        <p14:creationId xmlns:p14="http://schemas.microsoft.com/office/powerpoint/2010/main" val="1757522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29A31-DBBC-4E84-95AE-FEF0712C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880" y="129994"/>
            <a:ext cx="6217920" cy="1325563"/>
          </a:xfrm>
        </p:spPr>
        <p:txBody>
          <a:bodyPr/>
          <a:lstStyle/>
          <a:p>
            <a:r>
              <a:rPr lang="en-US" b="1" dirty="0"/>
              <a:t>Overview of the GSP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B8B80-60D7-4035-AE77-F2C8580B7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5585"/>
            <a:ext cx="6217920" cy="4671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68BFC-C7FE-4D4D-AC39-72C77DE99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C7D03FE-E43D-46DE-A671-DDA1A76CABBB}"/>
              </a:ext>
            </a:extLst>
          </p:cNvPr>
          <p:cNvSpPr txBox="1">
            <a:spLocks/>
          </p:cNvSpPr>
          <p:nvPr/>
        </p:nvSpPr>
        <p:spPr>
          <a:xfrm>
            <a:off x="779192" y="1353194"/>
            <a:ext cx="6492875" cy="4351338"/>
          </a:xfrm>
          <a:prstGeom prst="rect">
            <a:avLst/>
          </a:prstGeom>
          <a:solidFill>
            <a:srgbClr val="D1ECF7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66788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Introduction</a:t>
            </a:r>
          </a:p>
          <a:p>
            <a:pPr marL="966788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Plan Area</a:t>
            </a:r>
          </a:p>
          <a:p>
            <a:pPr marL="966788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Hydrogeologic Conceptual Model </a:t>
            </a:r>
          </a:p>
          <a:p>
            <a:pPr marL="966788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Groundwater Conditions</a:t>
            </a:r>
          </a:p>
          <a:p>
            <a:pPr marL="966788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Water Balance</a:t>
            </a:r>
          </a:p>
          <a:p>
            <a:pPr marL="966788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Sustainable Management Criteria</a:t>
            </a:r>
          </a:p>
          <a:p>
            <a:pPr marL="966788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Monitoring Network</a:t>
            </a:r>
          </a:p>
          <a:p>
            <a:pPr marL="966788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Projects and Management Actions</a:t>
            </a:r>
          </a:p>
          <a:p>
            <a:pPr marL="966788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Implementation Plan</a:t>
            </a:r>
          </a:p>
          <a:p>
            <a:pPr marL="966788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036578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DBBC3-E9D8-49AA-B898-4B1AB92AC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Monitoring Well Installations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4C4C7-FE1D-4CE2-BDF3-7EAD000A3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Installation of 6 deep wells to improve the data gaps in the deep part of the aquifer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Installation of 6 shallow wells for monitoring impacts on groundwater dependent ecosystems</a:t>
            </a:r>
          </a:p>
        </p:txBody>
      </p:sp>
    </p:spTree>
    <p:extLst>
      <p:ext uri="{BB962C8B-B14F-4D97-AF65-F5344CB8AC3E}">
        <p14:creationId xmlns:p14="http://schemas.microsoft.com/office/powerpoint/2010/main" val="3862989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1166</Words>
  <Application>Microsoft Office PowerPoint</Application>
  <PresentationFormat>Widescreen</PresentationFormat>
  <Paragraphs>233</Paragraphs>
  <Slides>27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Wingdings</vt:lpstr>
      <vt:lpstr>Office Theme</vt:lpstr>
      <vt:lpstr>Office Theme</vt:lpstr>
      <vt:lpstr>Worksheet</vt:lpstr>
      <vt:lpstr>GROUNDWATER MANAGEMENT FEE July 14, 2021</vt:lpstr>
      <vt:lpstr> Sustainable Groundwater  Management Act (SGMA)  </vt:lpstr>
      <vt:lpstr>PowerPoint Presentation</vt:lpstr>
      <vt:lpstr>GSP Preparation</vt:lpstr>
      <vt:lpstr>Community Workshops</vt:lpstr>
      <vt:lpstr>Technical Advisory Committee Members </vt:lpstr>
      <vt:lpstr>One Basin with Four Management Areas (MAs)</vt:lpstr>
      <vt:lpstr>Overview of the GSP</vt:lpstr>
      <vt:lpstr>Monitoring Well Installations</vt:lpstr>
      <vt:lpstr>Implementation: Monitoring and Reporting</vt:lpstr>
      <vt:lpstr>Monitoring Program</vt:lpstr>
      <vt:lpstr>Groundwater Monitoring  Well Network</vt:lpstr>
      <vt:lpstr>Annual reporting will be expanded</vt:lpstr>
      <vt:lpstr>PowerPoint Presentation</vt:lpstr>
      <vt:lpstr>How will GSP implementation be funded?</vt:lpstr>
      <vt:lpstr>Authority to Charge Fees</vt:lpstr>
      <vt:lpstr>Categorization for Land Based Funding</vt:lpstr>
      <vt:lpstr>Areas Benefitting from GSP</vt:lpstr>
      <vt:lpstr>Upland Areas with Insignificant GSP Benefit</vt:lpstr>
      <vt:lpstr>Major Municipal and Industrial Service Areas</vt:lpstr>
      <vt:lpstr>North San Benito Basin Parcel Attribution for  SGMA Implementation Funding</vt:lpstr>
      <vt:lpstr>GSP Development and Monitoring Well Costs</vt:lpstr>
      <vt:lpstr>PowerPoint Presentation</vt:lpstr>
      <vt:lpstr>Other Agency Solutions</vt:lpstr>
      <vt:lpstr>Other Agency Solutions</vt:lpstr>
      <vt:lpstr>Avoid State Intervention 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Iris Priestaf</dc:creator>
  <cp:lastModifiedBy>Sara C. Singleton</cp:lastModifiedBy>
  <cp:revision>38</cp:revision>
  <cp:lastPrinted>2021-07-14T17:55:01Z</cp:lastPrinted>
  <dcterms:created xsi:type="dcterms:W3CDTF">2018-07-30T18:17:07Z</dcterms:created>
  <dcterms:modified xsi:type="dcterms:W3CDTF">2021-07-14T17:58:59Z</dcterms:modified>
</cp:coreProperties>
</file>